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“</a:t>
            </a:r>
            <a:endParaRPr lang="en-US" sz="9600" b="0" i="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”</a:t>
            </a:r>
            <a:endParaRPr lang="en-US" sz="9600" b="0" i="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62714BE-A0FB-4947-A2C4-8DEE97DF94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5EBEE26-3FA9-495B-B611-59785B9FFC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54760" y="2256155"/>
            <a:ext cx="9324340" cy="1434465"/>
          </a:xfrm>
        </p:spPr>
        <p:txBody>
          <a:bodyPr/>
          <a:lstStyle/>
          <a:p>
            <a:r>
              <a:rPr lang="zh-CN" altLang="zh-CN"/>
              <a:t>毕业生党员组织关系转接</a:t>
            </a:r>
            <a:r>
              <a:rPr lang="zh-CN" altLang="zh-CN"/>
              <a:t>说明</a:t>
            </a:r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altLang="zh-CN" sz="3200"/>
              <a:t>2023</a:t>
            </a:r>
            <a:r>
              <a:rPr lang="zh-CN" altLang="en-US" sz="3200"/>
              <a:t>年</a:t>
            </a:r>
            <a:r>
              <a:rPr lang="en-US" altLang="zh-CN" sz="3200"/>
              <a:t>5</a:t>
            </a:r>
            <a:r>
              <a:rPr lang="zh-CN" altLang="en-US" sz="3200"/>
              <a:t>月</a:t>
            </a:r>
            <a:endParaRPr lang="zh-CN" altLang="en-US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2300" y="2541905"/>
            <a:ext cx="11003280" cy="706755"/>
          </a:xfrm>
        </p:spPr>
        <p:txBody>
          <a:bodyPr/>
          <a:p>
            <a:r>
              <a:rPr lang="zh-CN" altLang="en-US" sz="2000" b="1">
                <a:solidFill>
                  <a:schemeClr val="tx1"/>
                </a:solidFill>
              </a:rPr>
              <a:t>1.已落实好工作单位的毕业生党员，应及时将组织关系转到所去单位的党组织。如党员所去单位党组织不健全，则应将组织关系转到其经常居住地或者公共就业和人才服务机构、园区、楼宇等党组织。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22935" y="3521075"/>
            <a:ext cx="110032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defTabSz="457200">
              <a:buClrTx/>
              <a:buSzTx/>
              <a:buFontTx/>
            </a:pPr>
            <a:r>
              <a:rPr lang="zh-CN" altLang="en-US" sz="2000" b="1">
                <a:latin typeface="+mj-lt"/>
                <a:ea typeface="+mj-ea"/>
                <a:cs typeface="+mj-cs"/>
              </a:rPr>
              <a:t>2.对暂时未能落实工作单位，户籍和档案不保留在学校的毕业生党员，组织关系应转到其经常居住地或者公共就业和人才服务机构、园区、楼宇等党组织。</a:t>
            </a:r>
            <a:endParaRPr lang="zh-CN" altLang="en-US" sz="2000" b="1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31710" y="763356"/>
            <a:ext cx="8761413" cy="706964"/>
          </a:xfrm>
        </p:spPr>
        <p:txBody>
          <a:bodyPr/>
          <a:lstStyle/>
          <a:p>
            <a:r>
              <a:rPr lang="zh-CN" altLang="en-US" sz="5400" dirty="0" smtClean="0"/>
              <a:t>关于纸质介绍信抬头与去向</a:t>
            </a:r>
            <a:endParaRPr lang="zh-CN" altLang="en-US" sz="5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90362" y="2962656"/>
            <a:ext cx="9991582" cy="402336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抬头：相关单位具有预备党员审批权的党委</a:t>
            </a:r>
            <a:r>
              <a:rPr lang="en-US" altLang="zh-CN" sz="3200" dirty="0"/>
              <a:t>(</a:t>
            </a:r>
            <a:r>
              <a:rPr lang="zh-CN" altLang="en-US" sz="3200" dirty="0"/>
              <a:t>必须是</a:t>
            </a:r>
            <a:r>
              <a:rPr lang="en-US" altLang="zh-CN" sz="3200" dirty="0"/>
              <a:t>XXX</a:t>
            </a:r>
            <a:r>
              <a:rPr lang="zh-CN" altLang="en-US" sz="3200" dirty="0"/>
              <a:t>党委，或者</a:t>
            </a:r>
            <a:r>
              <a:rPr lang="zh-CN" altLang="en-US" sz="3200" u="sng" dirty="0"/>
              <a:t>中共</a:t>
            </a:r>
            <a:r>
              <a:rPr lang="en-US" altLang="zh-CN" sz="3200" u="sng" dirty="0"/>
              <a:t>xxx</a:t>
            </a:r>
            <a:r>
              <a:rPr lang="zh-CN" altLang="en-US" sz="3200" u="sng" dirty="0"/>
              <a:t>省</a:t>
            </a:r>
            <a:r>
              <a:rPr lang="en-US" altLang="zh-CN" sz="3200" u="sng" dirty="0"/>
              <a:t>xxx</a:t>
            </a:r>
            <a:r>
              <a:rPr lang="zh-CN" altLang="en-US" sz="3200" u="sng" dirty="0"/>
              <a:t>市</a:t>
            </a:r>
            <a:r>
              <a:rPr lang="en-US" altLang="zh-CN" sz="3200" u="sng" dirty="0"/>
              <a:t>XXX</a:t>
            </a:r>
            <a:r>
              <a:rPr lang="zh-CN" altLang="en-US" sz="3200" u="sng" dirty="0"/>
              <a:t>县委组织部</a:t>
            </a:r>
            <a:r>
              <a:rPr lang="en-US" altLang="zh-CN" sz="3200" dirty="0"/>
              <a:t>)</a:t>
            </a:r>
            <a:endParaRPr lang="zh-CN" altLang="en-US" sz="3200" dirty="0"/>
          </a:p>
          <a:p>
            <a:endParaRPr lang="en-US" altLang="zh-CN" sz="3200" dirty="0"/>
          </a:p>
          <a:p>
            <a:r>
              <a:rPr lang="zh-CN" altLang="en-US" sz="3200" dirty="0" smtClean="0"/>
              <a:t>去向</a:t>
            </a:r>
            <a:r>
              <a:rPr lang="zh-CN" altLang="en-US" sz="3200" dirty="0"/>
              <a:t>：相关单位、或相关单位，最好详细到</a:t>
            </a:r>
            <a:r>
              <a:rPr lang="zh-CN" altLang="en-US" sz="3200" dirty="0" smtClean="0"/>
              <a:t>支部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6344" y="918804"/>
            <a:ext cx="10853928" cy="706964"/>
          </a:xfrm>
        </p:spPr>
        <p:txBody>
          <a:bodyPr/>
          <a:lstStyle/>
          <a:p>
            <a:r>
              <a:rPr lang="zh-CN" altLang="en-US" sz="5400" dirty="0"/>
              <a:t>关于纸质介绍信抬头与</a:t>
            </a:r>
            <a:r>
              <a:rPr lang="zh-CN" altLang="en-US" sz="5400" dirty="0" smtClean="0"/>
              <a:t>去向（省外）</a:t>
            </a:r>
            <a:endParaRPr lang="zh-CN" altLang="en-US" sz="5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5760" y="2340864"/>
            <a:ext cx="11622024" cy="4517136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一</a:t>
            </a:r>
            <a:r>
              <a:rPr lang="en-US" altLang="zh-CN" sz="3600" dirty="0" smtClean="0"/>
              <a:t>.</a:t>
            </a:r>
            <a:r>
              <a:rPr lang="zh-CN" altLang="en-US" sz="3600" dirty="0"/>
              <a:t>到外省（市、自治区</a:t>
            </a:r>
            <a:r>
              <a:rPr lang="zh-CN" altLang="en-US" sz="3600" dirty="0" smtClean="0"/>
              <a:t>）：</a:t>
            </a:r>
            <a:endParaRPr lang="en-US" altLang="zh-CN" sz="3600" dirty="0" smtClean="0"/>
          </a:p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）：</a:t>
            </a:r>
            <a:r>
              <a:rPr lang="zh-CN" altLang="en-US" sz="2800" dirty="0"/>
              <a:t>到外省（市、自治区）地、市</a:t>
            </a:r>
            <a:r>
              <a:rPr lang="zh-CN" altLang="en-US" sz="2800" dirty="0" smtClean="0"/>
              <a:t>、州</a:t>
            </a:r>
            <a:r>
              <a:rPr lang="zh-CN" altLang="en-US" sz="2800" dirty="0"/>
              <a:t>、县（区）</a:t>
            </a:r>
            <a:r>
              <a:rPr lang="zh-CN" altLang="en-US" sz="2800" dirty="0" smtClean="0"/>
              <a:t>工作：开</a:t>
            </a:r>
            <a:r>
              <a:rPr lang="zh-CN" altLang="en-US" sz="2800" dirty="0"/>
              <a:t>到所去的地、市、州、县（区）党委组织部</a:t>
            </a:r>
            <a:endParaRPr lang="zh-CN" altLang="en-US" sz="2800" dirty="0"/>
          </a:p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）：</a:t>
            </a:r>
            <a:r>
              <a:rPr lang="zh-CN" altLang="en-US" sz="2800" dirty="0"/>
              <a:t>到外省（币、自治区）省直</a:t>
            </a:r>
            <a:r>
              <a:rPr lang="zh-CN" altLang="en-US" sz="2800" dirty="0" smtClean="0"/>
              <a:t>单位工作：</a:t>
            </a:r>
            <a:r>
              <a:rPr lang="zh-CN" altLang="en-US" sz="2800" dirty="0"/>
              <a:t>开到所去的省委省直机关工委组织部或开到所去</a:t>
            </a:r>
            <a:r>
              <a:rPr lang="zh-CN" altLang="en-US" sz="2800" dirty="0" smtClean="0"/>
              <a:t>的省</a:t>
            </a:r>
            <a:r>
              <a:rPr lang="zh-CN" altLang="en-US" sz="2800" dirty="0"/>
              <a:t>（市、自治区）委</a:t>
            </a:r>
            <a:r>
              <a:rPr lang="zh-CN" altLang="en-US" sz="2800" dirty="0" smtClean="0"/>
              <a:t>组织部</a:t>
            </a:r>
            <a:endParaRPr lang="en-US" altLang="zh-CN" sz="2800" dirty="0" smtClean="0"/>
          </a:p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3</a:t>
            </a:r>
            <a:r>
              <a:rPr lang="zh-CN" altLang="en-US" sz="2800" dirty="0" smtClean="0"/>
              <a:t>）：</a:t>
            </a:r>
            <a:r>
              <a:rPr lang="zh-CN" altLang="en-US" sz="2800" dirty="0"/>
              <a:t>到外省（市、自治区）</a:t>
            </a:r>
            <a:r>
              <a:rPr lang="zh-CN" altLang="en-US" sz="2800" dirty="0" smtClean="0"/>
              <a:t>大型企业和</a:t>
            </a:r>
            <a:r>
              <a:rPr lang="zh-CN" altLang="en-US" sz="2800" dirty="0"/>
              <a:t>高校工作或</a:t>
            </a:r>
            <a:r>
              <a:rPr lang="zh-CN" altLang="en-US" sz="2800" dirty="0" smtClean="0"/>
              <a:t>学习：</a:t>
            </a:r>
            <a:r>
              <a:rPr lang="zh-CN" altLang="en-US" sz="2800" dirty="0"/>
              <a:t>开到所去的省委大型企业工委组织部（处）、高校（教育</a:t>
            </a:r>
            <a:r>
              <a:rPr lang="zh-CN" altLang="en-US" sz="2800" dirty="0" smtClean="0"/>
              <a:t>）工委组织部</a:t>
            </a:r>
            <a:r>
              <a:rPr lang="zh-CN" altLang="en-US" sz="2800" dirty="0"/>
              <a:t>（处）或开到所去的省（市、自治区）委组织部</a:t>
            </a:r>
            <a:endParaRPr lang="zh-CN" altLang="en-US" sz="2800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909660"/>
            <a:ext cx="10725912" cy="706964"/>
          </a:xfrm>
        </p:spPr>
        <p:txBody>
          <a:bodyPr/>
          <a:lstStyle/>
          <a:p>
            <a:r>
              <a:rPr lang="zh-CN" altLang="en-US" sz="5400" dirty="0"/>
              <a:t>关于纸质介绍信抬头与</a:t>
            </a:r>
            <a:r>
              <a:rPr lang="zh-CN" altLang="en-US" sz="5400" dirty="0" smtClean="0"/>
              <a:t>去向（省外）</a:t>
            </a:r>
            <a:endParaRPr lang="zh-CN" altLang="en-US" sz="5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2313432"/>
            <a:ext cx="10725912" cy="4544568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二：</a:t>
            </a:r>
            <a:r>
              <a:rPr lang="zh-CN" altLang="en-US" sz="3600" dirty="0"/>
              <a:t>到中央各部门及</a:t>
            </a:r>
            <a:r>
              <a:rPr lang="zh-CN" altLang="en-US" sz="3600" dirty="0" smtClean="0"/>
              <a:t>军队</a:t>
            </a:r>
            <a:endParaRPr lang="en-US" altLang="zh-CN" sz="3600" dirty="0" smtClean="0"/>
          </a:p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）：</a:t>
            </a:r>
            <a:r>
              <a:rPr lang="zh-CN" altLang="en-US" sz="2800" dirty="0"/>
              <a:t>到中央直属机关、中央</a:t>
            </a:r>
            <a:r>
              <a:rPr lang="zh-CN" altLang="en-US" sz="2800" dirty="0" smtClean="0"/>
              <a:t>国家机关及其</a:t>
            </a:r>
            <a:r>
              <a:rPr lang="zh-CN" altLang="en-US" sz="2800" dirty="0"/>
              <a:t>所属单位</a:t>
            </a:r>
            <a:r>
              <a:rPr lang="zh-CN" altLang="en-US" sz="2800" dirty="0" smtClean="0"/>
              <a:t>工作：</a:t>
            </a:r>
            <a:r>
              <a:rPr lang="zh-CN" altLang="en-US" sz="2800" dirty="0"/>
              <a:t>开到所去的中央直属机关、中央国家机关的机关</a:t>
            </a:r>
            <a:r>
              <a:rPr lang="zh-CN" altLang="en-US" sz="2800" dirty="0" smtClean="0"/>
              <a:t>党委</a:t>
            </a:r>
            <a:endParaRPr lang="en-US" altLang="zh-CN" sz="2800" dirty="0" smtClean="0"/>
          </a:p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）：</a:t>
            </a:r>
            <a:r>
              <a:rPr lang="zh-CN" altLang="en-US" sz="2800" dirty="0"/>
              <a:t>到中央管理的大型企业</a:t>
            </a:r>
            <a:r>
              <a:rPr lang="zh-CN" altLang="en-US" sz="2800" dirty="0" smtClean="0"/>
              <a:t>工作：</a:t>
            </a:r>
            <a:r>
              <a:rPr lang="zh-CN" altLang="en-US" sz="2800" dirty="0"/>
              <a:t>按照该企业党组织隶属关系开具介绍信</a:t>
            </a:r>
            <a:endParaRPr lang="zh-CN" altLang="en-US" sz="2800" dirty="0"/>
          </a:p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3</a:t>
            </a:r>
            <a:r>
              <a:rPr lang="zh-CN" altLang="en-US" sz="2800" dirty="0" smtClean="0"/>
              <a:t>）：</a:t>
            </a:r>
            <a:r>
              <a:rPr lang="zh-CN" altLang="en-US" sz="2800" dirty="0"/>
              <a:t>到部队</a:t>
            </a:r>
            <a:r>
              <a:rPr lang="zh-CN" altLang="en-US" sz="2800" dirty="0" smtClean="0"/>
              <a:t>工作：</a:t>
            </a:r>
            <a:r>
              <a:rPr lang="zh-CN" altLang="en-US" sz="2800" dirty="0"/>
              <a:t>开到部队师（旅）一级或相当于师（旅）</a:t>
            </a:r>
            <a:r>
              <a:rPr lang="zh-CN" altLang="en-US" sz="2800" dirty="0" smtClean="0"/>
              <a:t>以上政治部</a:t>
            </a:r>
            <a:r>
              <a:rPr lang="zh-CN" altLang="en-US" sz="2800" dirty="0"/>
              <a:t>的组织部（处、科）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0664" y="891372"/>
            <a:ext cx="11192255" cy="706964"/>
          </a:xfrm>
        </p:spPr>
        <p:txBody>
          <a:bodyPr/>
          <a:lstStyle/>
          <a:p>
            <a:r>
              <a:rPr lang="zh-CN" altLang="en-US" sz="5400" dirty="0"/>
              <a:t>关于纸质介绍信抬头与</a:t>
            </a:r>
            <a:r>
              <a:rPr lang="zh-CN" altLang="en-US" sz="5400" dirty="0" smtClean="0"/>
              <a:t>去向（省外）</a:t>
            </a:r>
            <a:endParaRPr lang="zh-CN" altLang="en-US" sz="5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9768" y="2432304"/>
            <a:ext cx="11036808" cy="4425696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三：</a:t>
            </a:r>
            <a:r>
              <a:rPr lang="zh-CN" altLang="en-US" sz="3600" dirty="0"/>
              <a:t>到国务院国有资产监督管理委员会监管的境内企业，铁道部部属各公司、各铁路分局及分局级公司，省（自治区、直辖市）国有资产监督管理委员会</a:t>
            </a:r>
            <a:r>
              <a:rPr lang="zh-CN" altLang="en-US" sz="3600" dirty="0" smtClean="0"/>
              <a:t>工作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:</a:t>
            </a:r>
            <a:r>
              <a:rPr lang="zh-CN" altLang="en-US" sz="2800" dirty="0" smtClean="0"/>
              <a:t>开</a:t>
            </a:r>
            <a:r>
              <a:rPr lang="zh-CN" altLang="en-US" sz="2800" dirty="0"/>
              <a:t>到境内企业党委（直属党委），铁道部部属各公司、各铁路分局及分局级公司党委，省（自治区、直辖市）国有资产监督管理委员会党委组织部（处）</a:t>
            </a:r>
            <a:endParaRPr lang="zh-CN" altLang="en-US" sz="28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080" y="827364"/>
            <a:ext cx="11000232" cy="706964"/>
          </a:xfrm>
        </p:spPr>
        <p:txBody>
          <a:bodyPr/>
          <a:lstStyle/>
          <a:p>
            <a:r>
              <a:rPr lang="zh-CN" altLang="en-US" sz="5400" dirty="0"/>
              <a:t>关于纸质介绍信抬头与</a:t>
            </a:r>
            <a:r>
              <a:rPr lang="zh-CN" altLang="en-US" sz="5400" dirty="0" smtClean="0"/>
              <a:t>去向（省外）</a:t>
            </a:r>
            <a:endParaRPr lang="zh-CN" altLang="en-US" sz="5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29274" y="3115564"/>
            <a:ext cx="8825659" cy="34163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四：</a:t>
            </a:r>
            <a:r>
              <a:rPr lang="zh-CN" altLang="en-US" sz="3600" dirty="0"/>
              <a:t>到金融单位（银行</a:t>
            </a:r>
            <a:r>
              <a:rPr lang="zh-CN" altLang="en-US" sz="3600" dirty="0" smtClean="0"/>
              <a:t>）工作</a:t>
            </a:r>
            <a:endParaRPr lang="en-US" altLang="zh-CN" sz="3600" dirty="0" smtClean="0"/>
          </a:p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）：</a:t>
            </a:r>
            <a:r>
              <a:rPr lang="zh-CN" altLang="en-US" sz="2800" dirty="0"/>
              <a:t>开到党员所去的省级</a:t>
            </a:r>
            <a:r>
              <a:rPr lang="zh-CN" altLang="en-US" sz="2800" dirty="0" smtClean="0"/>
              <a:t>金融分支</a:t>
            </a:r>
            <a:r>
              <a:rPr lang="zh-CN" altLang="en-US" sz="2800" dirty="0"/>
              <a:t>机构党委组织部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 dirty="0" smtClean="0"/>
              <a:t>          介绍信的填写</a:t>
            </a:r>
            <a:endParaRPr lang="zh-CN" altLang="en-US" sz="5400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78" y="2338322"/>
            <a:ext cx="7589520" cy="3024299"/>
          </a:xfr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504" y="1825775"/>
            <a:ext cx="7098792" cy="5032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 dirty="0" smtClean="0"/>
              <a:t>        介绍信的填写</a:t>
            </a:r>
            <a:endParaRPr lang="zh-CN" altLang="en-US" sz="5400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36" y="2688336"/>
            <a:ext cx="8024095" cy="3706368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335" y="1337064"/>
            <a:ext cx="8526645" cy="5923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 dirty="0" smtClean="0"/>
              <a:t>               得到回执</a:t>
            </a:r>
            <a:endParaRPr lang="zh-CN" altLang="en-US" sz="54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2077085"/>
            <a:ext cx="9374505" cy="3710940"/>
          </a:xfrm>
        </p:spPr>
      </p:pic>
      <p:sp>
        <p:nvSpPr>
          <p:cNvPr id="3" name="文本框 2"/>
          <p:cNvSpPr txBox="1"/>
          <p:nvPr/>
        </p:nvSpPr>
        <p:spPr>
          <a:xfrm>
            <a:off x="1032510" y="5469255"/>
            <a:ext cx="99098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FF0000"/>
                </a:solidFill>
              </a:rPr>
              <a:t>背面注明编入到的党支部</a:t>
            </a:r>
            <a:endParaRPr lang="zh-CN" altLang="en-US" sz="2400" b="1">
              <a:solidFill>
                <a:srgbClr val="FF0000"/>
              </a:solidFill>
            </a:endParaRPr>
          </a:p>
          <a:p>
            <a:pPr algn="ctr"/>
            <a:r>
              <a:rPr lang="zh-CN" altLang="en-US" sz="2400" b="1">
                <a:solidFill>
                  <a:srgbClr val="FF0000"/>
                </a:solidFill>
              </a:rPr>
              <a:t>必须确认的信息：经办人、联系电话、编入党支部名称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65" y="2212340"/>
            <a:ext cx="12115800" cy="3089275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altLang="en-US" sz="1600"/>
              <a:t>各党支部书记</a:t>
            </a:r>
            <a:r>
              <a:rPr lang="en-US" altLang="zh-CN" sz="1600"/>
              <a:t>/</a:t>
            </a:r>
            <a:r>
              <a:rPr lang="zh-CN" altLang="en-US" sz="1600"/>
              <a:t>副书记于</a:t>
            </a:r>
            <a:r>
              <a:rPr lang="en-US" altLang="zh-CN" sz="1600"/>
              <a:t>6</a:t>
            </a:r>
            <a:r>
              <a:rPr lang="zh-CN" altLang="en-US" sz="1600"/>
              <a:t>月</a:t>
            </a:r>
            <a:r>
              <a:rPr lang="en-US" altLang="zh-CN" sz="1600"/>
              <a:t>5</a:t>
            </a:r>
            <a:r>
              <a:rPr lang="zh-CN" altLang="en-US" sz="1600"/>
              <a:t>日前完成本支部内党组织关系登记表（注意按照外省市、省内、留本校其他单位、留本学院的顺序），发送至dangguan2023@163.com</a:t>
            </a:r>
            <a:r>
              <a:rPr lang="en-US" altLang="zh-CN" sz="1600"/>
              <a:t>       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zh-CN" altLang="en-US" sz="1600">
                <a:sym typeface="+mn-ea"/>
              </a:rPr>
              <a:t>转省内党员确定组织关系无误后，请在审批日期之前联系毕业生党员</a:t>
            </a:r>
            <a:r>
              <a:rPr lang="en-US" altLang="zh-CN" sz="1600">
                <a:sym typeface="+mn-ea"/>
              </a:rPr>
              <a:t>QQ</a:t>
            </a:r>
            <a:r>
              <a:rPr lang="zh-CN" altLang="en-US" sz="1600">
                <a:sym typeface="+mn-ea"/>
              </a:rPr>
              <a:t>群（823704514）</a:t>
            </a:r>
            <a:r>
              <a:rPr lang="zh-CN" altLang="en-US" sz="1600">
                <a:sym typeface="+mn-ea"/>
              </a:rPr>
              <a:t>工作人员，无误后学院将于7月</a:t>
            </a:r>
            <a:r>
              <a:rPr lang="en-US" altLang="zh-CN" sz="1600">
                <a:sym typeface="+mn-ea"/>
              </a:rPr>
              <a:t>4</a:t>
            </a:r>
            <a:r>
              <a:rPr lang="zh-CN" altLang="en-US" sz="1600">
                <a:sym typeface="+mn-ea"/>
              </a:rPr>
              <a:t>日、1</a:t>
            </a:r>
            <a:r>
              <a:rPr lang="en-US" altLang="zh-CN" sz="1600">
                <a:sym typeface="+mn-ea"/>
              </a:rPr>
              <a:t>4</a:t>
            </a:r>
            <a:r>
              <a:rPr lang="zh-CN" altLang="en-US" sz="1600">
                <a:sym typeface="+mn-ea"/>
              </a:rPr>
              <a:t>日、2</a:t>
            </a:r>
            <a:r>
              <a:rPr lang="en-US" altLang="zh-CN" sz="1600">
                <a:sym typeface="+mn-ea"/>
              </a:rPr>
              <a:t>4</a:t>
            </a:r>
            <a:r>
              <a:rPr lang="zh-CN" altLang="en-US" sz="1600">
                <a:sym typeface="+mn-ea"/>
              </a:rPr>
              <a:t>日，8月</a:t>
            </a:r>
            <a:r>
              <a:rPr lang="en-US" altLang="zh-CN" sz="1600">
                <a:sym typeface="+mn-ea"/>
              </a:rPr>
              <a:t>4</a:t>
            </a:r>
            <a:r>
              <a:rPr lang="zh-CN" altLang="en-US" sz="1600">
                <a:sym typeface="+mn-ea"/>
              </a:rPr>
              <a:t>日、1</a:t>
            </a:r>
            <a:r>
              <a:rPr lang="en-US" altLang="zh-CN" sz="1600">
                <a:sym typeface="+mn-ea"/>
              </a:rPr>
              <a:t>4</a:t>
            </a:r>
            <a:r>
              <a:rPr lang="zh-CN" altLang="en-US" sz="1600">
                <a:sym typeface="+mn-ea"/>
              </a:rPr>
              <a:t>日、2</a:t>
            </a:r>
            <a:r>
              <a:rPr lang="en-US" altLang="zh-CN" sz="1600">
                <a:sym typeface="+mn-ea"/>
              </a:rPr>
              <a:t>4</a:t>
            </a:r>
            <a:r>
              <a:rPr lang="zh-CN" altLang="en-US" sz="1600">
                <a:sym typeface="+mn-ea"/>
              </a:rPr>
              <a:t>日进行审批统一分批次发起转接，同时会将转接路径发给相应党员，请各位及时对接各环节组织员。</a:t>
            </a:r>
            <a:r>
              <a:rPr lang="zh-CN" altLang="en-US" sz="1600"/>
              <a:t>如有紧急接转的，请电话联系周昊昊老师18267915231。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zh-CN" altLang="en-US" sz="1600"/>
              <a:t>转省外同学</a:t>
            </a:r>
            <a:r>
              <a:rPr lang="zh-CN" altLang="en-US" sz="1600">
                <a:sym typeface="+mn-ea"/>
              </a:rPr>
              <a:t>最迟上交纸质回执信时间为</a:t>
            </a:r>
            <a:r>
              <a:rPr lang="en-US" altLang="zh-CN" sz="1600">
                <a:sym typeface="+mn-ea"/>
              </a:rPr>
              <a:t>2022</a:t>
            </a:r>
            <a:r>
              <a:rPr lang="zh-CN" altLang="en-US" sz="1600">
                <a:sym typeface="+mn-ea"/>
              </a:rPr>
              <a:t>年</a:t>
            </a:r>
            <a:r>
              <a:rPr lang="en-US" altLang="zh-CN" sz="1600">
                <a:sym typeface="+mn-ea"/>
              </a:rPr>
              <a:t>7</a:t>
            </a:r>
            <a:r>
              <a:rPr lang="zh-CN" altLang="en-US" sz="1600">
                <a:sym typeface="+mn-ea"/>
              </a:rPr>
              <a:t>月</a:t>
            </a:r>
            <a:r>
              <a:rPr lang="en-US" altLang="zh-CN" sz="1600">
                <a:sym typeface="+mn-ea"/>
              </a:rPr>
              <a:t>31</a:t>
            </a:r>
            <a:r>
              <a:rPr lang="zh-CN" altLang="en-US" sz="1600">
                <a:sym typeface="+mn-ea"/>
              </a:rPr>
              <a:t>日（非升学党员）</a:t>
            </a:r>
            <a:r>
              <a:rPr lang="en-US" altLang="zh-CN" sz="1600">
                <a:sym typeface="+mn-ea"/>
              </a:rPr>
              <a:t>,</a:t>
            </a:r>
            <a:r>
              <a:rPr lang="zh-CN" altLang="en-US" sz="1600">
                <a:sym typeface="+mn-ea"/>
              </a:rPr>
              <a:t>可以拍照上交</a:t>
            </a:r>
            <a:r>
              <a:rPr lang="en-US" altLang="zh-CN" sz="1600">
                <a:sym typeface="+mn-ea"/>
              </a:rPr>
              <a:t>(</a:t>
            </a:r>
            <a:r>
              <a:rPr lang="zh-CN" altLang="zh-CN" sz="1600">
                <a:sym typeface="+mn-ea"/>
              </a:rPr>
              <a:t>发送到邮箱</a:t>
            </a:r>
            <a:r>
              <a:rPr lang="en-US" altLang="zh-CN" sz="1600">
                <a:sym typeface="+mn-ea"/>
              </a:rPr>
              <a:t>851618038@qq.com)</a:t>
            </a:r>
            <a:r>
              <a:rPr lang="zh-CN" altLang="en-US" sz="1600">
                <a:sym typeface="+mn-ea"/>
              </a:rPr>
              <a:t>，也可以</a:t>
            </a:r>
            <a:r>
              <a:rPr lang="zh-CN" altLang="zh-CN" sz="1600">
                <a:sym typeface="+mn-ea"/>
              </a:rPr>
              <a:t>快递，快递地址：浙江省金华市婺城区迎宾大道</a:t>
            </a:r>
            <a:r>
              <a:rPr lang="en-US" altLang="zh-CN" sz="1600">
                <a:sym typeface="+mn-ea"/>
              </a:rPr>
              <a:t>688</a:t>
            </a:r>
            <a:r>
              <a:rPr lang="zh-CN" altLang="en-US" sz="1600">
                <a:sym typeface="+mn-ea"/>
              </a:rPr>
              <a:t>号</a:t>
            </a:r>
            <a:r>
              <a:rPr lang="zh-CN" altLang="zh-CN" sz="1600">
                <a:sym typeface="+mn-ea"/>
              </a:rPr>
              <a:t>浙江师范大学</a:t>
            </a:r>
            <a:r>
              <a:rPr lang="en-US" altLang="zh-CN" sz="1600">
                <a:sym typeface="+mn-ea"/>
              </a:rPr>
              <a:t>30-302</a:t>
            </a:r>
            <a:r>
              <a:rPr lang="zh-CN" altLang="en-US" sz="1600">
                <a:sym typeface="+mn-ea"/>
              </a:rPr>
              <a:t>，周昊昊</a:t>
            </a:r>
            <a:r>
              <a:rPr lang="en-US" altLang="zh-CN" sz="1600">
                <a:sym typeface="+mn-ea"/>
              </a:rPr>
              <a:t>18267915231</a:t>
            </a:r>
            <a:r>
              <a:rPr lang="zh-CN" altLang="en-US" sz="1600">
                <a:sym typeface="+mn-ea"/>
              </a:rPr>
              <a:t>。只支持寄</a:t>
            </a:r>
            <a:r>
              <a:rPr lang="en-US" altLang="zh-CN" sz="1600">
                <a:sym typeface="+mn-ea"/>
              </a:rPr>
              <a:t>EMS</a:t>
            </a:r>
            <a:r>
              <a:rPr lang="zh-CN" altLang="zh-CN" sz="1600">
                <a:sym typeface="+mn-ea"/>
              </a:rPr>
              <a:t>或者顺丰</a:t>
            </a:r>
            <a:r>
              <a:rPr lang="zh-CN" altLang="en-US" sz="1600">
                <a:sym typeface="+mn-ea"/>
              </a:rPr>
              <a:t>。</a:t>
            </a:r>
            <a:endParaRPr lang="zh-CN" altLang="en-US" sz="16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ym typeface="+mn-ea"/>
              </a:rPr>
              <a:t>党费问题：学校统一收到</a:t>
            </a:r>
            <a:r>
              <a:rPr lang="en-US" altLang="zh-CN" sz="1600">
                <a:sym typeface="+mn-ea"/>
              </a:rPr>
              <a:t>2023</a:t>
            </a:r>
            <a:r>
              <a:rPr lang="zh-CN" altLang="en-US" sz="1600">
                <a:sym typeface="+mn-ea"/>
              </a:rPr>
              <a:t>年</a:t>
            </a:r>
            <a:r>
              <a:rPr lang="en-US" altLang="zh-CN" sz="1600">
                <a:sym typeface="+mn-ea"/>
              </a:rPr>
              <a:t>6</a:t>
            </a:r>
            <a:r>
              <a:rPr lang="zh-CN" altLang="en-US" sz="1600">
                <a:sym typeface="+mn-ea"/>
              </a:rPr>
              <a:t>月，</a:t>
            </a:r>
            <a:r>
              <a:rPr lang="en-US" altLang="zh-CN" sz="1600">
                <a:sym typeface="+mn-ea"/>
              </a:rPr>
              <a:t>7</a:t>
            </a:r>
            <a:r>
              <a:rPr lang="zh-CN" altLang="en-US" sz="1600">
                <a:sym typeface="+mn-ea"/>
              </a:rPr>
              <a:t>、</a:t>
            </a:r>
            <a:r>
              <a:rPr lang="en-US" altLang="zh-CN" sz="1600">
                <a:sym typeface="+mn-ea"/>
              </a:rPr>
              <a:t>8</a:t>
            </a:r>
            <a:r>
              <a:rPr lang="zh-CN" altLang="en-US" sz="1600">
                <a:sym typeface="+mn-ea"/>
              </a:rPr>
              <a:t>月及之后党费请交给新党组织。</a:t>
            </a:r>
            <a:endParaRPr lang="zh-CN" altLang="en-US" sz="16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ym typeface="+mn-ea"/>
              </a:rPr>
              <a:t>转正问题：</a:t>
            </a:r>
            <a:r>
              <a:rPr lang="en-US" altLang="zh-CN" sz="1600">
                <a:sym typeface="+mn-ea"/>
              </a:rPr>
              <a:t>2022</a:t>
            </a:r>
            <a:r>
              <a:rPr lang="zh-CN" altLang="en-US" sz="1600">
                <a:sym typeface="+mn-ea"/>
              </a:rPr>
              <a:t>年下半年发展为预备党员的同志，一律在新的党组织进行转正，请注意好时间，一般提前一周提出转正申请。</a:t>
            </a:r>
            <a:endParaRPr lang="zh-CN" altLang="en-US" sz="1600"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471805"/>
            <a:ext cx="11792585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9110" y="2603500"/>
            <a:ext cx="11480165" cy="2458085"/>
          </a:xfrm>
        </p:spPr>
        <p:txBody>
          <a:bodyPr>
            <a:noAutofit/>
          </a:bodyPr>
          <a:p>
            <a:pPr marL="0" indent="0">
              <a:lnSpc>
                <a:spcPct val="200000"/>
              </a:lnSpc>
              <a:buNone/>
            </a:pPr>
            <a:r>
              <a:rPr lang="zh-CN" altLang="zh-CN" sz="2000" b="1"/>
              <a:t>考取本院研究生党组织关系毕业去向填写浙江师范大学工学院，转往党组织根据专业如下：</a:t>
            </a:r>
            <a:endParaRPr lang="zh-CN" altLang="zh-CN" sz="2000" b="1"/>
          </a:p>
          <a:p>
            <a:pPr marL="0" indent="0">
              <a:lnSpc>
                <a:spcPct val="200000"/>
              </a:lnSpc>
              <a:buNone/>
            </a:pPr>
            <a:r>
              <a:rPr lang="zh-CN" altLang="zh-CN" sz="2000" b="1"/>
              <a:t>机械工程、机械专硕    </a:t>
            </a:r>
            <a:r>
              <a:rPr lang="en-US" altLang="zh-CN" sz="2000" b="1"/>
              <a:t> </a:t>
            </a:r>
            <a:r>
              <a:rPr lang="zh-CN" altLang="zh-CN" sz="2000" b="1"/>
              <a:t> 对应支部        浙江师范大学工学院机械工程研究生</a:t>
            </a:r>
            <a:r>
              <a:rPr lang="zh-CN" altLang="zh-CN" sz="2000" b="1"/>
              <a:t>第一党支部</a:t>
            </a:r>
            <a:endParaRPr lang="zh-CN" altLang="zh-CN" sz="2000" b="1"/>
          </a:p>
          <a:p>
            <a:pPr marL="0" indent="0">
              <a:lnSpc>
                <a:spcPct val="200000"/>
              </a:lnSpc>
              <a:buNone/>
            </a:pPr>
            <a:r>
              <a:rPr lang="zh-CN" altLang="zh-CN" sz="2000" b="1"/>
              <a:t>智能交通技术、交通专硕 </a:t>
            </a:r>
            <a:r>
              <a:rPr lang="en-US" altLang="zh-CN" sz="2000" b="1"/>
              <a:t> </a:t>
            </a:r>
            <a:r>
              <a:rPr lang="zh-CN" altLang="zh-CN" sz="2000" b="1"/>
              <a:t>对应支部        </a:t>
            </a:r>
            <a:r>
              <a:rPr lang="zh-CN" altLang="zh-CN" sz="2000" b="1">
                <a:sym typeface="+mn-ea"/>
              </a:rPr>
              <a:t>浙江师范大学工学院交通研究生党支部</a:t>
            </a:r>
            <a:endParaRPr lang="zh-CN" altLang="zh-CN" sz="20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85459" y="2700655"/>
            <a:ext cx="8825659" cy="3416300"/>
          </a:xfrm>
        </p:spPr>
        <p:txBody>
          <a:bodyPr/>
          <a:p>
            <a:pPr marL="0" indent="0" algn="ctr">
              <a:buNone/>
            </a:pPr>
            <a:r>
              <a:rPr lang="zh-CN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祝各位毕业生党员</a:t>
            </a:r>
            <a:endParaRPr lang="zh-CN" altLang="en-US" sz="6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毕业快乐，前程似锦！</a:t>
            </a:r>
            <a:endParaRPr lang="zh-CN" altLang="en-US" sz="6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5380,&quot;width&quot;:12973}"/>
</p:tagLst>
</file>

<file path=ppt/tags/tag2.xml><?xml version="1.0" encoding="utf-8"?>
<p:tagLst xmlns:p="http://schemas.openxmlformats.org/presentationml/2006/main">
  <p:tag name="KSO_WPP_MARK_KEY" val="5e5fc992-cdfc-4045-8ecc-9df227cf0e52"/>
  <p:tag name="COMMONDATA" val="eyJoZGlkIjoiMjJiZjk5ZTU2MjdlYzQ5YTdlNWJmNzlhZDYxMmExNjU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1536</Words>
  <Application>WPS 演示</Application>
  <PresentationFormat>宽屏</PresentationFormat>
  <Paragraphs>64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Wingdings 3</vt:lpstr>
      <vt:lpstr>Symbol</vt:lpstr>
      <vt:lpstr>Arial</vt:lpstr>
      <vt:lpstr>Century Gothic</vt:lpstr>
      <vt:lpstr>微软雅黑</vt:lpstr>
      <vt:lpstr>Arial Unicode MS</vt:lpstr>
      <vt:lpstr>Calibri</vt:lpstr>
      <vt:lpstr>离子会议室</vt:lpstr>
      <vt:lpstr>毕业生党员组织关系转接</vt:lpstr>
      <vt:lpstr>1.已落实好工作单位的毕业生党员，应及时将组织关系转到所去单位的党组织。如党员所去单位党组织不健全，则应将组织关系转到其经常居住地或者公共就业和人才服务机构、园区、楼宇等党组织。</vt:lpstr>
      <vt:lpstr>关于纸质介绍信抬头与去向</vt:lpstr>
      <vt:lpstr>关于纸质介绍信抬头与去向（省外）</vt:lpstr>
      <vt:lpstr>关于纸质介绍信抬头与去向（省外）</vt:lpstr>
      <vt:lpstr>关于纸质介绍信抬头与去向（省外）</vt:lpstr>
      <vt:lpstr>关于纸质介绍信抬头与去向（省外）</vt:lpstr>
      <vt:lpstr>          介绍信的填写</vt:lpstr>
      <vt:lpstr>        介绍信的填写</vt:lpstr>
      <vt:lpstr>               得到回执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昊昊</cp:lastModifiedBy>
  <cp:revision>35</cp:revision>
  <dcterms:created xsi:type="dcterms:W3CDTF">2020-05-25T12:39:00Z</dcterms:created>
  <dcterms:modified xsi:type="dcterms:W3CDTF">2023-05-23T03:35:40Z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219D4390A5F648B3B51E3DA8C2790939_13</vt:lpwstr>
  </property>
</Properties>
</file>